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23"/>
  </p:notesMasterIdLst>
  <p:sldIdLst>
    <p:sldId id="256" r:id="rId2"/>
    <p:sldId id="322" r:id="rId3"/>
    <p:sldId id="320" r:id="rId4"/>
    <p:sldId id="321" r:id="rId5"/>
    <p:sldId id="298" r:id="rId6"/>
    <p:sldId id="296" r:id="rId7"/>
    <p:sldId id="257" r:id="rId8"/>
    <p:sldId id="273" r:id="rId9"/>
    <p:sldId id="293" r:id="rId10"/>
    <p:sldId id="285" r:id="rId11"/>
    <p:sldId id="299" r:id="rId12"/>
    <p:sldId id="300" r:id="rId13"/>
    <p:sldId id="301" r:id="rId14"/>
    <p:sldId id="302" r:id="rId15"/>
    <p:sldId id="303" r:id="rId16"/>
    <p:sldId id="305" r:id="rId17"/>
    <p:sldId id="306" r:id="rId18"/>
    <p:sldId id="304" r:id="rId19"/>
    <p:sldId id="307" r:id="rId20"/>
    <p:sldId id="308" r:id="rId21"/>
    <p:sldId id="309" r:id="rId2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299E4C0-D670-4E01-BB8D-4B5E8BA1B1E9}">
          <p14:sldIdLst>
            <p14:sldId id="256"/>
            <p14:sldId id="322"/>
            <p14:sldId id="320"/>
            <p14:sldId id="321"/>
            <p14:sldId id="298"/>
            <p14:sldId id="296"/>
          </p14:sldIdLst>
        </p14:section>
        <p14:section name="Untitled Section" id="{B914FDF3-F76E-4C2C-BA49-476A0AC01563}">
          <p14:sldIdLst>
            <p14:sldId id="257"/>
            <p14:sldId id="273"/>
            <p14:sldId id="293"/>
            <p14:sldId id="285"/>
            <p14:sldId id="299"/>
            <p14:sldId id="300"/>
            <p14:sldId id="301"/>
            <p14:sldId id="302"/>
            <p14:sldId id="303"/>
            <p14:sldId id="305"/>
            <p14:sldId id="306"/>
            <p14:sldId id="304"/>
            <p14:sldId id="307"/>
            <p14:sldId id="308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FF9900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 autoAdjust="0"/>
    <p:restoredTop sz="94689" autoAdjust="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F2EF815-6C79-449B-910B-B56D36C253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5FA8DE-8964-41C4-855D-5CBCD675D3AB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C1184-8A0F-46A0-9025-99619779D43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346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C1184-8A0F-46A0-9025-99619779D43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064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F1C23-ED24-4B2E-BD1E-9DDBCF5259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DEC4E-A6B3-4509-8B9F-15D4F67F36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1C4F6-AC29-4DD3-BF48-ACEC669DE9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E602D-81AF-44DE-8AAB-C5C91BB751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898B7-91B8-46D0-B000-6860F50CB1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0C186-92CC-456E-A3B4-A6DA9C28A0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7E266-1ECF-4E98-9188-39291EB1A6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4768C-EFC2-41F8-B4FA-111BCEC03C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02CAA-C4CB-4B85-88E1-96E45AD8F6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08A94-7032-4585-896A-3C1E8FA82E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29B4E-4A90-40FF-8839-97C7D33712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73157-6A7D-499C-8596-4A482D1CC4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 smtClean="0">
                <a:solidFill>
                  <a:schemeClr val="tx1">
                    <a:tint val="95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538BDE35-5080-47C0-AC6E-525B9279E5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2" r:id="rId2"/>
    <p:sldLayoutId id="2147483908" r:id="rId3"/>
    <p:sldLayoutId id="2147483903" r:id="rId4"/>
    <p:sldLayoutId id="2147483904" r:id="rId5"/>
    <p:sldLayoutId id="2147483905" r:id="rId6"/>
    <p:sldLayoutId id="2147483909" r:id="rId7"/>
    <p:sldLayoutId id="2147483910" r:id="rId8"/>
    <p:sldLayoutId id="2147483911" r:id="rId9"/>
    <p:sldLayoutId id="2147483906" r:id="rId10"/>
    <p:sldLayoutId id="2147483912" r:id="rId11"/>
    <p:sldLayoutId id="2147483913" r:id="rId12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postgraduate-funding.com/gatewa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75528"/>
            <a:ext cx="9144000" cy="167335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5400" dirty="0">
                <a:solidFill>
                  <a:schemeClr val="accent1">
                    <a:satMod val="150000"/>
                  </a:schemeClr>
                </a:solidFill>
              </a:rPr>
              <a:t>Postgraduate Funding: </a:t>
            </a:r>
            <a:br>
              <a:rPr lang="en-GB" sz="5400" dirty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GB" sz="5400" dirty="0">
                <a:solidFill>
                  <a:schemeClr val="accent1">
                    <a:satMod val="150000"/>
                  </a:schemeClr>
                </a:solidFill>
              </a:rPr>
              <a:t>Considering the Alternatives</a:t>
            </a:r>
          </a:p>
        </p:txBody>
      </p:sp>
      <p:sp>
        <p:nvSpPr>
          <p:cNvPr id="921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3840163" y="6092825"/>
            <a:ext cx="5195887" cy="620713"/>
          </a:xfrm>
        </p:spPr>
        <p:txBody>
          <a:bodyPr/>
          <a:lstStyle/>
          <a:p>
            <a:pPr algn="r">
              <a:buFontTx/>
              <a:buNone/>
            </a:pPr>
            <a:endParaRPr lang="en-GB" sz="1600" dirty="0">
              <a:solidFill>
                <a:schemeClr val="bg1"/>
              </a:solidFill>
            </a:endParaRPr>
          </a:p>
          <a:p>
            <a:pPr algn="r">
              <a:buFontTx/>
              <a:buNone/>
            </a:pPr>
            <a:r>
              <a:rPr lang="en-GB" b="1" dirty="0">
                <a:solidFill>
                  <a:schemeClr val="bg1"/>
                </a:solidFill>
              </a:rPr>
              <a:t>Dr Luke </a:t>
            </a:r>
            <a:r>
              <a:rPr lang="en-GB" b="1" dirty="0" err="1">
                <a:solidFill>
                  <a:schemeClr val="bg1"/>
                </a:solidFill>
              </a:rPr>
              <a:t>Blaxill</a:t>
            </a:r>
            <a:endParaRPr lang="en-GB" b="1" dirty="0">
              <a:solidFill>
                <a:schemeClr val="bg1"/>
              </a:solidFill>
            </a:endParaRPr>
          </a:p>
          <a:p>
            <a:pPr algn="r">
              <a:buFontTx/>
              <a:buNone/>
            </a:pPr>
            <a:r>
              <a:rPr lang="en-GB" b="1" dirty="0">
                <a:solidFill>
                  <a:schemeClr val="bg1"/>
                </a:solidFill>
              </a:rPr>
              <a:t>enquiries@gradfunding.co.uk</a:t>
            </a:r>
          </a:p>
        </p:txBody>
      </p:sp>
      <p:pic>
        <p:nvPicPr>
          <p:cNvPr id="9223" name="Picture 15" descr="crow_success_no_sign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708920"/>
            <a:ext cx="2413010" cy="271268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9224" name="Picture 3" descr="C:\Users\Shuzhi\Documents\GradFunding\crows\grad_funding_logo_big_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7263" y="5256213"/>
            <a:ext cx="1368425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5786" y="2575107"/>
            <a:ext cx="2657605" cy="375119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8040"/>
            <a:ext cx="8229600" cy="125272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400" dirty="0">
                <a:solidFill>
                  <a:schemeClr val="accent1">
                    <a:satMod val="150000"/>
                  </a:schemeClr>
                </a:solidFill>
              </a:rPr>
              <a:t>Finding Charities : </a:t>
            </a:r>
            <a:br>
              <a:rPr lang="en-GB" sz="4400" dirty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GB" sz="4400" dirty="0">
                <a:solidFill>
                  <a:schemeClr val="accent1">
                    <a:satMod val="150000"/>
                  </a:schemeClr>
                </a:solidFill>
              </a:rPr>
              <a:t>1. Looking Online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C4580-1618-40BE-98A2-D76DE64A0429}" type="slidenum">
              <a:rPr lang="en-GB"/>
              <a:pPr>
                <a:defRPr/>
              </a:pPr>
              <a:t>10</a:t>
            </a:fld>
            <a:endParaRPr lang="en-GB"/>
          </a:p>
        </p:txBody>
      </p:sp>
      <p:pic>
        <p:nvPicPr>
          <p:cNvPr id="16388" name="Picture 2" descr="m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57150"/>
            <a:ext cx="1584325" cy="16049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95288" y="1773238"/>
            <a:ext cx="8229600" cy="4625975"/>
          </a:xfrm>
        </p:spPr>
        <p:txBody>
          <a:bodyPr/>
          <a:lstStyle/>
          <a:p>
            <a:r>
              <a:rPr lang="en-GB" sz="2800" dirty="0"/>
              <a:t>Your university’s funding pages</a:t>
            </a:r>
          </a:p>
          <a:p>
            <a:r>
              <a:rPr lang="en-GB" sz="2800" dirty="0"/>
              <a:t>Alternative Guide to Postgraduate Funding</a:t>
            </a:r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dirty="0"/>
              <a:t>Scholarship Search, Postgraduate Studentships, Research Professional, </a:t>
            </a:r>
            <a:r>
              <a:rPr lang="en-GB" sz="2800" dirty="0" err="1"/>
              <a:t>Uni</a:t>
            </a:r>
            <a:r>
              <a:rPr lang="en-GB" sz="2800" dirty="0"/>
              <a:t> Grants</a:t>
            </a:r>
          </a:p>
          <a:p>
            <a:r>
              <a:rPr lang="en-GB" sz="2800" dirty="0"/>
              <a:t>Charity search engines (</a:t>
            </a:r>
            <a:r>
              <a:rPr lang="en-GB" sz="2800" dirty="0" err="1"/>
              <a:t>eg</a:t>
            </a:r>
            <a:r>
              <a:rPr lang="en-GB" sz="2800" dirty="0"/>
              <a:t> </a:t>
            </a:r>
            <a:r>
              <a:rPr lang="en-GB" sz="2800" dirty="0" err="1"/>
              <a:t>TurntoUs</a:t>
            </a:r>
            <a:r>
              <a:rPr lang="en-GB" sz="2800" dirty="0"/>
              <a:t>).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052887"/>
          </a:xfrm>
        </p:spPr>
        <p:txBody>
          <a:bodyPr/>
          <a:lstStyle/>
          <a:p>
            <a:r>
              <a:rPr lang="en-GB"/>
              <a:t>    The Educational Grants Directory</a:t>
            </a:r>
          </a:p>
          <a:p>
            <a:r>
              <a:rPr lang="en-GB"/>
              <a:t>    The Charities Digest</a:t>
            </a:r>
          </a:p>
          <a:p>
            <a:r>
              <a:rPr lang="en-GB"/>
              <a:t>    The Grants Register</a:t>
            </a:r>
          </a:p>
          <a:p>
            <a:r>
              <a:rPr lang="en-GB"/>
              <a:t>    The Directory of Grant Making Trust.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9B526-C75C-4920-B1E5-F270B4579695}" type="slidenum">
              <a:rPr lang="en-GB"/>
              <a:pPr>
                <a:defRPr/>
              </a:pPr>
              <a:t>11</a:t>
            </a:fld>
            <a:endParaRPr lang="en-GB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88040"/>
            <a:ext cx="8229600" cy="1252728"/>
          </a:xfrm>
          <a:prstGeom prst="rect">
            <a:avLst/>
          </a:prstGeom>
        </p:spPr>
        <p:txBody>
          <a:bodyPr rIns="4572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4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Finding Charities : </a:t>
            </a:r>
            <a:br>
              <a:rPr lang="en-GB" sz="44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GB" sz="44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2. Local Library</a:t>
            </a:r>
          </a:p>
        </p:txBody>
      </p:sp>
      <p:pic>
        <p:nvPicPr>
          <p:cNvPr id="17413" name="Picture 2" descr="m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57150"/>
            <a:ext cx="1584325" cy="16049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7414" name="Picture 6" descr="readin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1538" y="4365625"/>
            <a:ext cx="1814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Image result for guide to educational gran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861048"/>
            <a:ext cx="1872208" cy="2669234"/>
          </a:xfrm>
          <a:prstGeom prst="rect">
            <a:avLst/>
          </a:prstGeom>
          <a:noFill/>
        </p:spPr>
      </p:pic>
      <p:pic>
        <p:nvPicPr>
          <p:cNvPr id="11" name="Picture 16" descr="Image result for guide to grants for individuals in ne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861048"/>
            <a:ext cx="1898372" cy="2687961"/>
          </a:xfrm>
          <a:prstGeom prst="rect">
            <a:avLst/>
          </a:prstGeom>
          <a:noFill/>
        </p:spPr>
      </p:pic>
      <p:pic>
        <p:nvPicPr>
          <p:cNvPr id="12" name="Picture 2" descr="https://target.scene7.com/is/image/Target/GUEST_119c2653-fd18-463e-8977-ba5e64d238c6?wid=488&amp;hei=488&amp;fmt=pjpeg"/>
          <p:cNvPicPr>
            <a:picLocks noChangeAspect="1" noChangeArrowheads="1"/>
          </p:cNvPicPr>
          <p:nvPr/>
        </p:nvPicPr>
        <p:blipFill>
          <a:blip r:embed="rId6" cstate="print"/>
          <a:srcRect l="12393" r="11698"/>
          <a:stretch>
            <a:fillRect/>
          </a:stretch>
        </p:blipFill>
        <p:spPr bwMode="auto">
          <a:xfrm>
            <a:off x="470160" y="3861048"/>
            <a:ext cx="2013607" cy="265266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e.g. Society for Neuroscience, Royal Historical Society</a:t>
            </a:r>
          </a:p>
          <a:p>
            <a:r>
              <a:rPr lang="en-GB" dirty="0"/>
              <a:t>Interested in promoting their area</a:t>
            </a:r>
          </a:p>
          <a:p>
            <a:r>
              <a:rPr lang="en-GB" dirty="0"/>
              <a:t>Grants for conferences and research</a:t>
            </a:r>
          </a:p>
          <a:p>
            <a:r>
              <a:rPr lang="en-GB" dirty="0"/>
              <a:t>Small membership fee.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AE5662-C951-421B-ACF3-06DD55D40BA6}" type="slidenum">
              <a:rPr lang="en-GB"/>
              <a:pPr>
                <a:defRPr/>
              </a:pPr>
              <a:t>12</a:t>
            </a:fld>
            <a:endParaRPr lang="en-GB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88040"/>
            <a:ext cx="8229600" cy="1252728"/>
          </a:xfrm>
          <a:prstGeom prst="rect">
            <a:avLst/>
          </a:prstGeom>
        </p:spPr>
        <p:txBody>
          <a:bodyPr rIns="4572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4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Finding Charities : </a:t>
            </a:r>
            <a:br>
              <a:rPr lang="en-GB" sz="44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GB" sz="44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3. Learned Societies</a:t>
            </a:r>
          </a:p>
        </p:txBody>
      </p:sp>
      <p:pic>
        <p:nvPicPr>
          <p:cNvPr id="18437" name="Picture 2" descr="m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57150"/>
            <a:ext cx="1584325" cy="16049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8438" name="Picture 6" descr="scientis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250" y="4005263"/>
            <a:ext cx="231775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 </a:t>
            </a:r>
            <a:r>
              <a:rPr lang="en-US" dirty="0"/>
              <a:t>Division of Local Council (home address)</a:t>
            </a:r>
          </a:p>
          <a:p>
            <a:r>
              <a:rPr lang="en-US" dirty="0"/>
              <a:t>Simply ask at your university department.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DDE1A-B699-4417-BF93-9546076BE226}" type="slidenum">
              <a:rPr lang="en-GB"/>
              <a:pPr>
                <a:defRPr/>
              </a:pPr>
              <a:t>13</a:t>
            </a:fld>
            <a:endParaRPr lang="en-GB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88040"/>
            <a:ext cx="8229600" cy="1252728"/>
          </a:xfrm>
          <a:prstGeom prst="rect">
            <a:avLst/>
          </a:prstGeom>
        </p:spPr>
        <p:txBody>
          <a:bodyPr rIns="4572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4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Finding Charities : </a:t>
            </a:r>
            <a:br>
              <a:rPr lang="en-GB" sz="44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GB" sz="44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4. Ask for Advice</a:t>
            </a:r>
          </a:p>
        </p:txBody>
      </p:sp>
      <p:pic>
        <p:nvPicPr>
          <p:cNvPr id="19461" name="Picture 2" descr="m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57150"/>
            <a:ext cx="1584325" cy="16049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9462" name="Picture 6" descr="succes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4838" y="4498975"/>
            <a:ext cx="34956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363272" cy="4625975"/>
          </a:xfrm>
        </p:spPr>
        <p:txBody>
          <a:bodyPr/>
          <a:lstStyle/>
          <a:p>
            <a:r>
              <a:rPr lang="en-GB" dirty="0"/>
              <a:t>Condense your long list of potential funders into a smaller, manageable list</a:t>
            </a:r>
          </a:p>
          <a:p>
            <a:r>
              <a:rPr lang="en-GB" dirty="0"/>
              <a:t>Ask if you’re eligible to apply with a short letter, email or phone call</a:t>
            </a:r>
          </a:p>
          <a:p>
            <a:r>
              <a:rPr lang="en-GB" dirty="0"/>
              <a:t>Include stamped, self-addressed envelope</a:t>
            </a:r>
          </a:p>
          <a:p>
            <a:r>
              <a:rPr lang="en-GB" dirty="0"/>
              <a:t>Example template letter in the Alternative Guide to Postgraduate Funding.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55874-064A-48EF-975A-B8E1AE35F3C7}" type="slidenum">
              <a:rPr lang="en-GB"/>
              <a:pPr>
                <a:defRPr/>
              </a:pPr>
              <a:t>14</a:t>
            </a:fld>
            <a:endParaRPr lang="en-GB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88040"/>
            <a:ext cx="8229600" cy="1252728"/>
          </a:xfrm>
          <a:prstGeom prst="rect">
            <a:avLst/>
          </a:prstGeom>
        </p:spPr>
        <p:txBody>
          <a:bodyPr rIns="4572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4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Finding Charities : </a:t>
            </a:r>
            <a:br>
              <a:rPr lang="en-GB" sz="44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GB" sz="44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The Initial Approach</a:t>
            </a:r>
          </a:p>
        </p:txBody>
      </p:sp>
      <p:pic>
        <p:nvPicPr>
          <p:cNvPr id="20485" name="Picture 2" descr="m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57150"/>
            <a:ext cx="1584325" cy="16049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0486" name="Picture 6" descr="postbox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5641" y="5301208"/>
            <a:ext cx="1973434" cy="151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sz="3000" dirty="0"/>
              <a:t>Decide what is body’s priority:  academic, hardship or does it have its own agenda?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sz="3000" dirty="0"/>
              <a:t>500-800 word personal statement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sz="3000" dirty="0"/>
              <a:t>Strong arguments- why fund you?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sz="3000" dirty="0"/>
              <a:t>Make research easy to understand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sz="3000" dirty="0"/>
              <a:t>List all the other bodies applied to/have received money from!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sz="3000" dirty="0"/>
              <a:t>Clear financial plan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sz="3000" dirty="0"/>
              <a:t>Future career plans.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E9E4E-3511-4F8D-8553-1F77ED4EABAE}" type="slidenum">
              <a:rPr lang="en-GB"/>
              <a:pPr>
                <a:defRPr/>
              </a:pPr>
              <a:t>15</a:t>
            </a:fld>
            <a:endParaRPr lang="en-GB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55576" y="88040"/>
            <a:ext cx="8229600" cy="1252728"/>
          </a:xfrm>
          <a:prstGeom prst="rect">
            <a:avLst/>
          </a:prstGeom>
        </p:spPr>
        <p:txBody>
          <a:bodyPr rIns="4572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4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Applying: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44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General Tips</a:t>
            </a:r>
          </a:p>
        </p:txBody>
      </p:sp>
      <p:pic>
        <p:nvPicPr>
          <p:cNvPr id="21509" name="Picture 2" descr="m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57150"/>
            <a:ext cx="1584325" cy="16049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1510" name="Picture 6" descr="writing_sma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4463" y="5157788"/>
            <a:ext cx="2836862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Make sure of eligibility/membership</a:t>
            </a:r>
          </a:p>
          <a:p>
            <a:r>
              <a:rPr lang="en-GB" sz="2400" dirty="0"/>
              <a:t>Plan in advance</a:t>
            </a:r>
          </a:p>
          <a:p>
            <a:r>
              <a:rPr lang="en-GB" sz="2400" dirty="0"/>
              <a:t>Be sure of research relevance</a:t>
            </a:r>
          </a:p>
          <a:p>
            <a:r>
              <a:rPr lang="en-GB" sz="2400" dirty="0"/>
              <a:t>Detailed financial statement for the relevant period</a:t>
            </a:r>
          </a:p>
          <a:p>
            <a:r>
              <a:rPr lang="en-GB" sz="2400" dirty="0"/>
              <a:t>Mention other sources of funding for the relevant period</a:t>
            </a:r>
          </a:p>
          <a:p>
            <a:r>
              <a:rPr lang="en-GB" sz="2400" dirty="0"/>
              <a:t>Don’t talk about your general financial situation</a:t>
            </a:r>
          </a:p>
          <a:p>
            <a:r>
              <a:rPr lang="en-GB" sz="2400" dirty="0"/>
              <a:t>Emphasise the benefits from attending conference/ doing this research</a:t>
            </a:r>
          </a:p>
          <a:p>
            <a:r>
              <a:rPr lang="en-GB" sz="2400" dirty="0"/>
              <a:t>Maintain good relations with sponsors- reports especially important here.</a:t>
            </a:r>
          </a:p>
          <a:p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55CE1-3502-41E8-8C4A-55FE8591B146}" type="slidenum">
              <a:rPr lang="en-GB"/>
              <a:pPr>
                <a:defRPr/>
              </a:pPr>
              <a:t>16</a:t>
            </a:fld>
            <a:endParaRPr lang="en-GB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94928" y="88040"/>
            <a:ext cx="8229600" cy="1252728"/>
          </a:xfrm>
          <a:prstGeom prst="rect">
            <a:avLst/>
          </a:prstGeom>
        </p:spPr>
        <p:txBody>
          <a:bodyPr rIns="4572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Applying: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Research, Conferences &amp; Travel</a:t>
            </a:r>
          </a:p>
        </p:txBody>
      </p:sp>
      <p:pic>
        <p:nvPicPr>
          <p:cNvPr id="22533" name="Picture 2" descr="m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57150"/>
            <a:ext cx="1584325" cy="16049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361E4C2-A58F-4618-A3FD-6C1CD8406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340" y="5161881"/>
            <a:ext cx="2684829" cy="158975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5040559"/>
          </a:xfrm>
        </p:spPr>
        <p:txBody>
          <a:bodyPr/>
          <a:lstStyle/>
          <a:p>
            <a:r>
              <a:rPr lang="en-GB" sz="2800" dirty="0"/>
              <a:t>Always required by charities</a:t>
            </a:r>
          </a:p>
          <a:p>
            <a:r>
              <a:rPr lang="en-GB" sz="2800" dirty="0"/>
              <a:t>List all bodies you’ve applied to this year with results</a:t>
            </a:r>
          </a:p>
          <a:p>
            <a:r>
              <a:rPr lang="en-GB" sz="2800" dirty="0"/>
              <a:t>Itemise your income and expenditure for the year</a:t>
            </a:r>
          </a:p>
          <a:p>
            <a:r>
              <a:rPr lang="en-GB" sz="2800" dirty="0"/>
              <a:t>Request an amount based on the deficit between income and expenditure, but also the amount the charity typically awards</a:t>
            </a:r>
          </a:p>
          <a:p>
            <a:r>
              <a:rPr lang="en-GB" sz="2800" dirty="0"/>
              <a:t>Don’t always ask for the maximum, a gamble</a:t>
            </a:r>
          </a:p>
          <a:p>
            <a:r>
              <a:rPr lang="en-GB" sz="2800" dirty="0"/>
              <a:t>State what you will be spending the grant on: fees, travel, living costs?</a:t>
            </a:r>
          </a:p>
          <a:p>
            <a:r>
              <a:rPr lang="en-GB" sz="2800" dirty="0"/>
              <a:t>For research/travel/conference, support your cost estimates with evidence for the relevant period.</a:t>
            </a:r>
          </a:p>
          <a:p>
            <a:endParaRPr lang="en-GB" sz="28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E42E4-675F-4D95-A297-C1346C96E899}" type="slidenum">
              <a:rPr lang="en-GB"/>
              <a:pPr>
                <a:defRPr/>
              </a:pPr>
              <a:t>17</a:t>
            </a:fld>
            <a:endParaRPr lang="en-GB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94928" y="116632"/>
            <a:ext cx="8229600" cy="1252728"/>
          </a:xfrm>
          <a:prstGeom prst="rect">
            <a:avLst/>
          </a:prstGeom>
        </p:spPr>
        <p:txBody>
          <a:bodyPr rIns="4572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Applying: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Financial Statement</a:t>
            </a:r>
          </a:p>
        </p:txBody>
      </p:sp>
      <p:pic>
        <p:nvPicPr>
          <p:cNvPr id="23557" name="Picture 2" descr="m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57150"/>
            <a:ext cx="1584325" cy="16049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6AEFA-6BDA-47AA-B67B-97465A6D9F47}" type="slidenum">
              <a:rPr lang="en-GB"/>
              <a:pPr>
                <a:defRPr/>
              </a:pPr>
              <a:t>18</a:t>
            </a:fld>
            <a:endParaRPr lang="en-GB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238944" y="116632"/>
            <a:ext cx="8229600" cy="1252728"/>
          </a:xfrm>
          <a:prstGeom prst="rect">
            <a:avLst/>
          </a:prstGeom>
        </p:spPr>
        <p:txBody>
          <a:bodyPr rIns="4572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Applying: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Model Financial Statement</a:t>
            </a:r>
          </a:p>
        </p:txBody>
      </p:sp>
      <p:pic>
        <p:nvPicPr>
          <p:cNvPr id="24581" name="Picture 2" descr="m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57150"/>
            <a:ext cx="1584325" cy="16049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050" name="Picture 2" descr="C:\Users\Luke\Desktop\Funding Guide 2017\Images 2017\financial table costing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643050"/>
            <a:ext cx="4297252" cy="4572031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643050"/>
            <a:ext cx="4105026" cy="465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78B4971-43F1-4C38-9DF7-89859733D4B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73" y="1602766"/>
            <a:ext cx="8417974" cy="4898155"/>
          </a:xfr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/>
              <a:t>Get references as early as possible</a:t>
            </a:r>
          </a:p>
          <a:p>
            <a:r>
              <a:rPr lang="en-US" sz="3000"/>
              <a:t>Be neat and diligent with forms</a:t>
            </a:r>
          </a:p>
          <a:p>
            <a:r>
              <a:rPr lang="en-US" sz="3000"/>
              <a:t>If you’re successful, write to say thanks and write a short report at end of year</a:t>
            </a:r>
          </a:p>
          <a:p>
            <a:r>
              <a:rPr lang="en-US" sz="3000"/>
              <a:t>Can renew awards each year.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5E7DE3-0CE0-47FA-8A84-36EC6BC8ABE4}" type="slidenum">
              <a:rPr lang="en-GB"/>
              <a:pPr>
                <a:defRPr/>
              </a:pPr>
              <a:t>19</a:t>
            </a:fld>
            <a:endParaRPr lang="en-GB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38944" y="116632"/>
            <a:ext cx="8229600" cy="1252728"/>
          </a:xfrm>
          <a:prstGeom prst="rect">
            <a:avLst/>
          </a:prstGeom>
        </p:spPr>
        <p:txBody>
          <a:bodyPr rIns="4572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Applying: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References and Aftermath</a:t>
            </a:r>
          </a:p>
        </p:txBody>
      </p:sp>
      <p:pic>
        <p:nvPicPr>
          <p:cNvPr id="25605" name="Picture 2" descr="m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57150"/>
            <a:ext cx="1584325" cy="16049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5606" name="Picture 2" descr="C:\Users\Shuzhi\Documents\GradFunding\crows\filing_cabin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4046538"/>
            <a:ext cx="2195512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chemeClr val="accent1">
                    <a:satMod val="150000"/>
                  </a:schemeClr>
                </a:solidFill>
              </a:rPr>
              <a:t>‘Mainstream’ Funding</a:t>
            </a:r>
            <a:endParaRPr lang="en-GB" sz="400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53C8-DB53-4C73-9911-E1885CD43F8A}" type="slidenum">
              <a:rPr lang="en-GB"/>
              <a:pPr/>
              <a:t>2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70B0D-5157-4948-9BC8-56F5C3CE8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Research Councils and University Scholarships</a:t>
            </a:r>
          </a:p>
          <a:p>
            <a:r>
              <a:rPr lang="en-GB" dirty="0"/>
              <a:t>Fees + </a:t>
            </a:r>
            <a:r>
              <a:rPr lang="en-GB" dirty="0" err="1"/>
              <a:t>mainentence</a:t>
            </a:r>
            <a:r>
              <a:rPr lang="en-GB" dirty="0"/>
              <a:t> or partial funding</a:t>
            </a:r>
          </a:p>
          <a:p>
            <a:r>
              <a:rPr lang="en-GB" dirty="0"/>
              <a:t>Postgraduate Loans System for Masters + PhD</a:t>
            </a:r>
          </a:p>
        </p:txBody>
      </p:sp>
    </p:spTree>
    <p:extLst>
      <p:ext uri="{BB962C8B-B14F-4D97-AF65-F5344CB8AC3E}">
        <p14:creationId xmlns:p14="http://schemas.microsoft.com/office/powerpoint/2010/main" val="196950713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7" y="1684338"/>
            <a:ext cx="9022457" cy="4624387"/>
          </a:xfrm>
        </p:spPr>
        <p:txBody>
          <a:bodyPr rtlCol="0">
            <a:normAutofit fontScale="400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GB" dirty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sz="9600" dirty="0"/>
              <a:t>First, make sure you’re eligible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sz="9600" dirty="0"/>
              <a:t>Understand a charity's priorities and tailor your application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sz="9600" dirty="0"/>
              <a:t>Keep your research/ application simple 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sz="9600" dirty="0"/>
              <a:t>Show how your research might benefit society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sz="9600" dirty="0"/>
              <a:t>Have a career plan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sz="9600" dirty="0"/>
              <a:t>Show a clear financial plan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sz="9600" dirty="0"/>
              <a:t>Never give up.</a:t>
            </a:r>
            <a:endParaRPr lang="en-GB" sz="5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871126-3BBB-4223-902B-94FD7D9AEFDB}" type="slidenum">
              <a:rPr lang="en-GB"/>
              <a:pPr>
                <a:defRPr/>
              </a:pPr>
              <a:t>20</a:t>
            </a:fld>
            <a:endParaRPr lang="en-GB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38944" y="116632"/>
            <a:ext cx="8229600" cy="1252728"/>
          </a:xfrm>
          <a:prstGeom prst="rect">
            <a:avLst/>
          </a:prstGeom>
        </p:spPr>
        <p:txBody>
          <a:bodyPr rIns="4572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Golden Rules</a:t>
            </a:r>
          </a:p>
        </p:txBody>
      </p:sp>
      <p:pic>
        <p:nvPicPr>
          <p:cNvPr id="26629" name="Picture 2" descr="m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57150"/>
            <a:ext cx="1584325" cy="16049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6630" name="Picture 6" descr="jaco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9275" y="4797425"/>
            <a:ext cx="22447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B634-E2C5-4654-994B-7A012926FB1B}" type="slidenum">
              <a:rPr lang="en-GB"/>
              <a:pPr>
                <a:defRPr/>
              </a:pPr>
              <a:t>21</a:t>
            </a:fld>
            <a:endParaRPr lang="en-GB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2840" y="88040"/>
            <a:ext cx="8229600" cy="1252728"/>
          </a:xfrm>
          <a:prstGeom prst="rect">
            <a:avLst/>
          </a:prstGeom>
        </p:spPr>
        <p:txBody>
          <a:bodyPr rIns="4572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pic>
        <p:nvPicPr>
          <p:cNvPr id="30724" name="Picture 2" descr="m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57150"/>
            <a:ext cx="1584325" cy="16049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09535A-3354-445C-AE25-9DF3BA877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154" y="1484784"/>
            <a:ext cx="4461692" cy="3555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E609E7-E697-4AFA-BD94-2E421197BA4E}"/>
              </a:ext>
            </a:extLst>
          </p:cNvPr>
          <p:cNvSpPr txBox="1"/>
          <p:nvPr/>
        </p:nvSpPr>
        <p:spPr>
          <a:xfrm>
            <a:off x="1043608" y="5207041"/>
            <a:ext cx="61524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GB" sz="2800" b="1" dirty="0"/>
              <a:t>Dr Luke Blaxill</a:t>
            </a:r>
          </a:p>
          <a:p>
            <a:pPr algn="ctr">
              <a:buFontTx/>
              <a:buNone/>
            </a:pPr>
            <a:r>
              <a:rPr lang="en-GB" sz="2800" b="1" dirty="0"/>
              <a:t>enquiries@gradfunding.co.uk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chemeClr val="accent1">
                    <a:satMod val="150000"/>
                  </a:schemeClr>
                </a:solidFill>
              </a:rPr>
              <a:t>Alternative Funding Sources</a:t>
            </a:r>
            <a:endParaRPr lang="en-GB" sz="400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53C8-DB53-4C73-9911-E1885CD43F8A}" type="slidenum">
              <a:rPr lang="en-GB"/>
              <a:pPr/>
              <a:t>3</a:t>
            </a:fld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5373688"/>
            <a:ext cx="2736851" cy="1008062"/>
          </a:xfrm>
        </p:spPr>
        <p:txBody>
          <a:bodyPr/>
          <a:lstStyle/>
          <a:p>
            <a:r>
              <a:rPr lang="en-GB" sz="4400" dirty="0">
                <a:solidFill>
                  <a:srgbClr val="FF0000"/>
                </a:solidFill>
              </a:rPr>
              <a:t>Charities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593848" y="1587833"/>
            <a:ext cx="37433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4400" dirty="0">
                <a:solidFill>
                  <a:schemeClr val="folHlink"/>
                </a:solidFill>
              </a:rPr>
              <a:t>Foundations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6012160" y="5536354"/>
            <a:ext cx="37433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4400" dirty="0">
                <a:solidFill>
                  <a:schemeClr val="accent2"/>
                </a:solidFill>
              </a:rPr>
              <a:t>Trusts</a:t>
            </a:r>
          </a:p>
        </p:txBody>
      </p:sp>
      <p:pic>
        <p:nvPicPr>
          <p:cNvPr id="3078" name="Picture 6" descr="LordLeverhul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1989138"/>
            <a:ext cx="2540000" cy="3455987"/>
          </a:xfrm>
          <a:prstGeom prst="rect">
            <a:avLst/>
          </a:prstGeom>
          <a:noFill/>
        </p:spPr>
      </p:pic>
      <p:pic>
        <p:nvPicPr>
          <p:cNvPr id="3079" name="Picture 7" descr="char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378" y="1628800"/>
            <a:ext cx="2287587" cy="2951163"/>
          </a:xfrm>
          <a:prstGeom prst="rect">
            <a:avLst/>
          </a:prstGeom>
          <a:noFill/>
        </p:spPr>
      </p:pic>
      <p:pic>
        <p:nvPicPr>
          <p:cNvPr id="3080" name="Picture 8" descr="assorted_veggies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21405" y="2420888"/>
            <a:ext cx="2303462" cy="2447925"/>
          </a:xfrm>
          <a:prstGeom prst="rect">
            <a:avLst/>
          </a:prstGeom>
          <a:noFill/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19B03627-7BA6-4BE3-BE37-E8BCA07A9CB1}"/>
              </a:ext>
            </a:extLst>
          </p:cNvPr>
          <p:cNvSpPr txBox="1">
            <a:spLocks noChangeArrowheads="1"/>
          </p:cNvSpPr>
          <p:nvPr/>
        </p:nvSpPr>
        <p:spPr>
          <a:xfrm>
            <a:off x="3059410" y="4869657"/>
            <a:ext cx="2736851" cy="1008062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4400" dirty="0">
                <a:solidFill>
                  <a:srgbClr val="00B050"/>
                </a:solidFill>
              </a:rPr>
              <a:t>Learned Societies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25272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accent1">
                    <a:satMod val="150000"/>
                  </a:schemeClr>
                </a:solidFill>
              </a:rPr>
              <a:t>Access Alternative Guide to</a:t>
            </a:r>
            <a:br>
              <a:rPr lang="en-GB" dirty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GB" dirty="0">
                <a:solidFill>
                  <a:schemeClr val="accent1">
                    <a:satMod val="150000"/>
                  </a:schemeClr>
                </a:solidFill>
              </a:rPr>
              <a:t>Postgraduate Funding 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9062" indent="0">
              <a:buNone/>
            </a:pPr>
            <a:r>
              <a:rPr lang="en-GB" sz="2800" dirty="0"/>
              <a:t>Go to: </a:t>
            </a:r>
            <a:r>
              <a:rPr lang="en-GB" sz="2800" dirty="0">
                <a:hlinkClick r:id="rId2"/>
              </a:rPr>
              <a:t>www.postgraduate-funding.com/gateway</a:t>
            </a:r>
            <a:endParaRPr lang="en-GB" sz="2800" dirty="0"/>
          </a:p>
          <a:p>
            <a:pPr marL="119062" indent="0">
              <a:buNone/>
            </a:pPr>
            <a:endParaRPr lang="en-GB" dirty="0"/>
          </a:p>
          <a:p>
            <a:pPr marL="119062" indent="0">
              <a:buNone/>
            </a:pPr>
            <a:r>
              <a:rPr lang="en-GB" dirty="0"/>
              <a:t>Use Sussex’s PIN with an email address</a:t>
            </a:r>
          </a:p>
          <a:p>
            <a:pPr marL="119062" indent="0">
              <a:buNone/>
            </a:pPr>
            <a:r>
              <a:rPr lang="en-GB" dirty="0"/>
              <a:t>Of your choice!</a:t>
            </a:r>
            <a:br>
              <a:rPr lang="en-GB" dirty="0"/>
            </a:br>
            <a:br>
              <a:rPr lang="en-GB" dirty="0"/>
            </a:br>
            <a:r>
              <a:rPr lang="en-GB" sz="4400" dirty="0"/>
              <a:t>PIN: </a:t>
            </a:r>
            <a:r>
              <a:rPr lang="en-GB" sz="4400" b="1" dirty="0">
                <a:solidFill>
                  <a:srgbClr val="FF0000"/>
                </a:solidFill>
              </a:rPr>
              <a:t>6789</a:t>
            </a:r>
          </a:p>
          <a:p>
            <a:pPr marL="119062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8172B-C3A5-4AFB-AB34-273BD9C7BF00}" type="slidenum">
              <a:rPr lang="en-GB"/>
              <a:pPr>
                <a:defRPr/>
              </a:pPr>
              <a:t>4</a:t>
            </a:fld>
            <a:endParaRPr lang="en-GB"/>
          </a:p>
        </p:txBody>
      </p:sp>
      <p:pic>
        <p:nvPicPr>
          <p:cNvPr id="13317" name="Picture 2" descr="m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7150"/>
            <a:ext cx="1584325" cy="16049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11744616-15AD-465D-AA09-A61A1CE640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781" y="4149080"/>
            <a:ext cx="3204376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0783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accent1">
                    <a:satMod val="150000"/>
                  </a:schemeClr>
                </a:solidFill>
              </a:rPr>
              <a:t>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Plan B to full funding - build up portfolio of awards </a:t>
            </a:r>
          </a:p>
          <a:p>
            <a:r>
              <a:rPr lang="en-GB" dirty="0"/>
              <a:t>Unpredictable research costs</a:t>
            </a:r>
          </a:p>
          <a:p>
            <a:r>
              <a:rPr lang="en-GB" dirty="0"/>
              <a:t>Unpredictable maintenance costs</a:t>
            </a:r>
          </a:p>
          <a:p>
            <a:r>
              <a:rPr lang="en-GB" dirty="0"/>
              <a:t>Write-up costs.</a:t>
            </a:r>
          </a:p>
          <a:p>
            <a:r>
              <a:rPr lang="en-GB" dirty="0"/>
              <a:t>Problems! </a:t>
            </a:r>
            <a:r>
              <a:rPr lang="en-GB" dirty="0" err="1"/>
              <a:t>Covid</a:t>
            </a:r>
            <a:r>
              <a:rPr lang="en-GB" dirty="0"/>
              <a:t>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8172B-C3A5-4AFB-AB34-273BD9C7BF00}" type="slidenum">
              <a:rPr lang="en-GB"/>
              <a:pPr>
                <a:defRPr/>
              </a:pPr>
              <a:t>5</a:t>
            </a:fld>
            <a:endParaRPr lang="en-GB"/>
          </a:p>
        </p:txBody>
      </p:sp>
      <p:pic>
        <p:nvPicPr>
          <p:cNvPr id="13317" name="Picture 2" descr="m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57150"/>
            <a:ext cx="1584325" cy="16049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accent1">
                    <a:satMod val="150000"/>
                  </a:schemeClr>
                </a:solidFill>
              </a:rPr>
              <a:t>Who is this aimed 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/>
              <a:t>All postgraduate students </a:t>
            </a:r>
          </a:p>
          <a:p>
            <a:r>
              <a:rPr lang="en-GB" sz="3600" dirty="0"/>
              <a:t>Prospective and current students</a:t>
            </a:r>
          </a:p>
          <a:p>
            <a:r>
              <a:rPr lang="en-GB" sz="3600" dirty="0"/>
              <a:t>International, EU and UK students</a:t>
            </a:r>
          </a:p>
          <a:p>
            <a:r>
              <a:rPr lang="en-GB" sz="3600" dirty="0"/>
              <a:t>Self-funded/partially-funded students</a:t>
            </a:r>
          </a:p>
          <a:p>
            <a:r>
              <a:rPr lang="en-GB" sz="3600" dirty="0"/>
              <a:t>Fourth year PhD students</a:t>
            </a:r>
          </a:p>
          <a:p>
            <a:r>
              <a:rPr lang="en-GB" sz="3600" dirty="0"/>
              <a:t>Fees and Living Costs</a:t>
            </a:r>
          </a:p>
          <a:p>
            <a:r>
              <a:rPr lang="en-GB" sz="3600" dirty="0"/>
              <a:t>Research, travel and conference expenses</a:t>
            </a:r>
          </a:p>
          <a:p>
            <a:endParaRPr lang="en-GB" dirty="0"/>
          </a:p>
          <a:p>
            <a:pPr>
              <a:buFontTx/>
              <a:buNone/>
            </a:pPr>
            <a:endParaRPr lang="en-GB" dirty="0">
              <a:solidFill>
                <a:srgbClr val="FF9900"/>
              </a:solidFill>
            </a:endParaRPr>
          </a:p>
          <a:p>
            <a:pPr>
              <a:buFontTx/>
              <a:buNone/>
            </a:pPr>
            <a:endParaRPr lang="en-GB" sz="2800" dirty="0">
              <a:solidFill>
                <a:srgbClr val="FF990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47B16-4C70-4CA9-900D-9466BF1F450F}" type="slidenum">
              <a:rPr lang="en-GB"/>
              <a:pPr>
                <a:defRPr/>
              </a:pPr>
              <a:t>6</a:t>
            </a:fld>
            <a:endParaRPr lang="en-GB"/>
          </a:p>
        </p:txBody>
      </p:sp>
      <p:pic>
        <p:nvPicPr>
          <p:cNvPr id="10245" name="Picture 2" descr="m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57150"/>
            <a:ext cx="1584325" cy="16049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216" y="88040"/>
            <a:ext cx="7380312" cy="125272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4400" dirty="0">
                <a:solidFill>
                  <a:schemeClr val="accent1">
                    <a:satMod val="150000"/>
                  </a:schemeClr>
                </a:solidFill>
              </a:rPr>
              <a:t>Alternative Funding Sources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773238"/>
            <a:ext cx="8208963" cy="5084762"/>
          </a:xfrm>
        </p:spPr>
        <p:txBody>
          <a:bodyPr/>
          <a:lstStyle/>
          <a:p>
            <a:r>
              <a:rPr lang="en-GB" sz="3600" dirty="0"/>
              <a:t>Charities, Foundations, Trusts</a:t>
            </a:r>
          </a:p>
          <a:p>
            <a:r>
              <a:rPr lang="en-GB" sz="3600" dirty="0"/>
              <a:t>Sir Richard </a:t>
            </a:r>
            <a:r>
              <a:rPr lang="en-GB" sz="3600" dirty="0" err="1"/>
              <a:t>Stapley</a:t>
            </a:r>
            <a:r>
              <a:rPr lang="en-GB" sz="3600" dirty="0"/>
              <a:t> Educational Trust</a:t>
            </a:r>
          </a:p>
          <a:p>
            <a:r>
              <a:rPr lang="en-GB" sz="3600" dirty="0"/>
              <a:t>Vegetarian Charity</a:t>
            </a:r>
          </a:p>
          <a:p>
            <a:r>
              <a:rPr lang="en-GB" sz="3600" dirty="0" err="1"/>
              <a:t>Leverhulme</a:t>
            </a:r>
            <a:r>
              <a:rPr lang="en-GB" sz="3600" dirty="0"/>
              <a:t> Trade Charities Trust</a:t>
            </a:r>
          </a:p>
          <a:p>
            <a:r>
              <a:rPr lang="en-GB" sz="3600" dirty="0" err="1"/>
              <a:t>Bestway</a:t>
            </a:r>
            <a:r>
              <a:rPr lang="en-GB" sz="3600" dirty="0"/>
              <a:t> Foundation</a:t>
            </a:r>
          </a:p>
          <a:p>
            <a:r>
              <a:rPr lang="en-GB" sz="3600" dirty="0" err="1"/>
              <a:t>Milly</a:t>
            </a:r>
            <a:r>
              <a:rPr lang="en-GB" sz="3600" dirty="0"/>
              <a:t> </a:t>
            </a:r>
            <a:r>
              <a:rPr lang="en-GB" sz="3600" dirty="0" err="1"/>
              <a:t>Apthorp</a:t>
            </a:r>
            <a:r>
              <a:rPr lang="en-GB" sz="3600" dirty="0"/>
              <a:t> Charitable Trust</a:t>
            </a:r>
          </a:p>
          <a:p>
            <a:r>
              <a:rPr lang="en-GB" sz="3600" dirty="0"/>
              <a:t>Unusual Ones… Big &amp;Tall and </a:t>
            </a:r>
            <a:r>
              <a:rPr lang="en-GB" sz="3600" dirty="0" err="1"/>
              <a:t>Kenitish</a:t>
            </a:r>
            <a:endParaRPr lang="en-GB" sz="360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94E68-84BB-4CC3-B074-7D92CDB012F3}" type="slidenum">
              <a:rPr lang="en-GB"/>
              <a:pPr>
                <a:defRPr/>
              </a:pPr>
              <a:t>7</a:t>
            </a:fld>
            <a:endParaRPr lang="en-GB"/>
          </a:p>
        </p:txBody>
      </p:sp>
      <p:pic>
        <p:nvPicPr>
          <p:cNvPr id="12293" name="Picture 2" descr="m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57150"/>
            <a:ext cx="1584325" cy="16049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" name="Picture 7" descr="charity">
            <a:extLst>
              <a:ext uri="{FF2B5EF4-FFF2-40B4-BE49-F238E27FC236}">
                <a16:creationId xmlns:a16="http://schemas.microsoft.com/office/drawing/2014/main" id="{B76FAF8D-E836-4099-9817-F71851B35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40922" y="1688996"/>
            <a:ext cx="896703" cy="1156816"/>
          </a:xfrm>
          <a:prstGeom prst="rect">
            <a:avLst/>
          </a:prstGeom>
          <a:noFill/>
        </p:spPr>
      </p:pic>
      <p:pic>
        <p:nvPicPr>
          <p:cNvPr id="3" name="Picture 8" descr="assorted_veggies_1">
            <a:extLst>
              <a:ext uri="{FF2B5EF4-FFF2-40B4-BE49-F238E27FC236}">
                <a16:creationId xmlns:a16="http://schemas.microsoft.com/office/drawing/2014/main" id="{B338FCA7-F535-4657-94AB-71BDC570C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2546" y="3048076"/>
            <a:ext cx="880534" cy="935757"/>
          </a:xfrm>
          <a:prstGeom prst="rect">
            <a:avLst/>
          </a:prstGeom>
          <a:noFill/>
        </p:spPr>
      </p:pic>
      <p:pic>
        <p:nvPicPr>
          <p:cNvPr id="4" name="Picture 6" descr="LordLeverhulme">
            <a:extLst>
              <a:ext uri="{FF2B5EF4-FFF2-40B4-BE49-F238E27FC236}">
                <a16:creationId xmlns:a16="http://schemas.microsoft.com/office/drawing/2014/main" id="{203C4F78-33FB-42A0-BB2B-31F7FAFF9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47553" y="4042032"/>
            <a:ext cx="871049" cy="118517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400" dirty="0">
                <a:solidFill>
                  <a:schemeClr val="accent1">
                    <a:satMod val="150000"/>
                  </a:schemeClr>
                </a:solidFill>
              </a:rPr>
              <a:t>The Voluntary Sector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97644" y="1619412"/>
            <a:ext cx="8838406" cy="5229225"/>
          </a:xfrm>
        </p:spPr>
        <p:txBody>
          <a:bodyPr rtlCol="0">
            <a:normAutofit fontScale="925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Not like Research Councils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Thousands of bodies- big to small 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Varying budgets £500-£2000 per award each year.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000" dirty="0"/>
              <a:t>Trick is to build up a portfolio of awards, domino effect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Not always academic, have their own agenda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Some are for hardship</a:t>
            </a:r>
          </a:p>
          <a:p>
            <a:pPr marL="438912" indent="-32004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Varying eligibility criteria: subject, age, nationality </a:t>
            </a:r>
          </a:p>
          <a:p>
            <a:pPr marL="438912" indent="-32004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Professional bodies &amp; learned societies</a:t>
            </a:r>
          </a:p>
          <a:p>
            <a:pPr marL="438912" indent="-32004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Very diverse- something for everyone</a:t>
            </a:r>
          </a:p>
          <a:p>
            <a:pPr marL="438912" indent="-32004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dirty="0"/>
              <a:t>Flexible: multiple deadlines per year</a:t>
            </a:r>
          </a:p>
          <a:p>
            <a:pPr marL="438912" indent="-32004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Apply in advance or during your course.</a:t>
            </a:r>
            <a:endParaRPr lang="en-US" b="1" u="sng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2BE67-2047-4E98-A927-D0F05E1D3233}" type="slidenum">
              <a:rPr lang="en-GB"/>
              <a:pPr>
                <a:defRPr/>
              </a:pPr>
              <a:t>8</a:t>
            </a:fld>
            <a:endParaRPr lang="en-GB"/>
          </a:p>
        </p:txBody>
      </p:sp>
      <p:pic>
        <p:nvPicPr>
          <p:cNvPr id="14341" name="Picture 2" descr="m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57150"/>
            <a:ext cx="1584325" cy="16049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0A9981F-57E8-4C25-BE34-F47217B4E1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644" y="4841503"/>
            <a:ext cx="1549268" cy="177281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accent1">
                    <a:satMod val="150000"/>
                  </a:schemeClr>
                </a:solidFill>
              </a:rPr>
              <a:t>Finding Charities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Mission: make a list of potential funders</a:t>
            </a:r>
          </a:p>
          <a:p>
            <a:r>
              <a:rPr lang="en-GB" dirty="0"/>
              <a:t>Do not discount a body unless its obviously inappropriate</a:t>
            </a:r>
          </a:p>
          <a:p>
            <a:r>
              <a:rPr lang="en-GB" dirty="0"/>
              <a:t>Always check if body makes awards to individuals. Most charities only deal with organisations.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9D726-4391-4250-AB0A-DBC885B882FE}" type="slidenum">
              <a:rPr lang="en-GB"/>
              <a:pPr>
                <a:defRPr/>
              </a:pPr>
              <a:t>9</a:t>
            </a:fld>
            <a:endParaRPr lang="en-GB"/>
          </a:p>
        </p:txBody>
      </p:sp>
      <p:pic>
        <p:nvPicPr>
          <p:cNvPr id="15365" name="Picture 2" descr="m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57150"/>
            <a:ext cx="1584325" cy="16049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5366" name="Picture 5" descr="lookin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6350" y="3789363"/>
            <a:ext cx="351472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4334</TotalTime>
  <Words>799</Words>
  <Application>Microsoft Office PowerPoint</Application>
  <PresentationFormat>On-screen Show (4:3)</PresentationFormat>
  <Paragraphs>153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Corbel</vt:lpstr>
      <vt:lpstr>Wingdings</vt:lpstr>
      <vt:lpstr>Wingdings 2</vt:lpstr>
      <vt:lpstr>Wingdings 3</vt:lpstr>
      <vt:lpstr>Module</vt:lpstr>
      <vt:lpstr>Postgraduate Funding:  Considering the Alternatives</vt:lpstr>
      <vt:lpstr>‘Mainstream’ Funding</vt:lpstr>
      <vt:lpstr>Alternative Funding Sources</vt:lpstr>
      <vt:lpstr>Access Alternative Guide to Postgraduate Funding Online</vt:lpstr>
      <vt:lpstr>Why?</vt:lpstr>
      <vt:lpstr>Who is this aimed at?</vt:lpstr>
      <vt:lpstr>Alternative Funding Sources</vt:lpstr>
      <vt:lpstr>The Voluntary Sector</vt:lpstr>
      <vt:lpstr>Finding Charities</vt:lpstr>
      <vt:lpstr>Finding Charities :  1. Looking Online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Arkansas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Luke</dc:creator>
  <cp:lastModifiedBy>Shuzhi Zhou</cp:lastModifiedBy>
  <cp:revision>262</cp:revision>
  <dcterms:created xsi:type="dcterms:W3CDTF">2009-04-28T20:11:42Z</dcterms:created>
  <dcterms:modified xsi:type="dcterms:W3CDTF">2020-11-18T15:39:29Z</dcterms:modified>
</cp:coreProperties>
</file>